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Montserrat" pitchFamily="2" charset="-52"/>
      <p:regular r:id="rId12"/>
      <p:bold r:id="rId13"/>
      <p:italic r:id="rId14"/>
      <p:boldItalic r:id="rId15"/>
    </p:embeddedFont>
    <p:embeddedFont>
      <p:font typeface="Montserrat Black" pitchFamily="2" charset="-52"/>
      <p:bold r:id="rId16"/>
      <p:boldItalic r:id="rId17"/>
    </p:embeddedFont>
    <p:embeddedFont>
      <p:font typeface="Druk Wide Cyr" pitchFamily="2" charset="-52"/>
      <p:bold r:id="rId18"/>
    </p:embeddedFont>
    <p:embeddedFont>
      <p:font typeface="Montserrat ExtraBold" pitchFamily="2" charset="-52"/>
      <p:bold r:id="rId19"/>
      <p:boldItalic r:id="rId20"/>
    </p:embeddedFont>
    <p:embeddedFont>
      <p:font typeface="Montserrat Light" pitchFamily="2" charset="-52"/>
      <p:regular r:id="rId21"/>
      <p: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Inter" panose="02000503000000020004" pitchFamily="50" charset="0"/>
      <p:regular r:id="rId29"/>
      <p:bold r:id="rId30"/>
      <p:italic r:id="rId31"/>
      <p:boldItalic r:id="rId3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D62C"/>
    <a:srgbClr val="202020"/>
    <a:srgbClr val="F8F8F8"/>
    <a:srgbClr val="337347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93039" autoAdjust="0"/>
  </p:normalViewPr>
  <p:slideViewPr>
    <p:cSldViewPr snapToGrid="0">
      <p:cViewPr varScale="1">
        <p:scale>
          <a:sx n="107" d="100"/>
          <a:sy n="107" d="100"/>
        </p:scale>
        <p:origin x="238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E4DA6-E466-4DC0-A80D-18449F9B8947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DFAB7-375F-4002-85C7-3FEB82B22B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4643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DFAB7-375F-4002-85C7-3FEB82B22BB2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9490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DFAB7-375F-4002-85C7-3FEB82B22BB2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1655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DFAB7-375F-4002-85C7-3FEB82B22BB2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600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86A8BC-2587-4C8F-AA68-D004FF037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1261523-A482-4EC2-A19E-86FB8F03E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093062-2AC6-4D1E-B637-EC8C13C37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D3B71C-C86E-4C42-AB8C-9FD4CA4C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F4ADD3-02FE-413C-AB0A-3E04493EC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2912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968874-4EBE-4166-B8E5-98776DCF5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B3ACF83-B161-4E6B-9017-E4059DF64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081D38-787D-4E56-B69F-39181C4FD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33FC8FA-A643-40A2-B192-64931ABAA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671A88-F2C5-4EA1-85EA-2A2C1F668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609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DF409BA-E031-4876-B974-C004E212B1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1724A4-1199-4908-8691-77D8EF983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C25FC3-CDB9-4E4E-9F27-08A097CC9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632F2A-F520-45B2-8D46-551A5D19D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06CBBE-B848-4B06-BA36-581CA628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70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A120E5-9706-440D-BD3A-B72B28E64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5AA542-2855-4092-86C1-59B5B3742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316924-6551-4283-A227-0DB72D02F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427905-C2F0-4D01-8931-FADC89303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AFB9463-C13C-4A6B-8571-A67E2FEBB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4835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C3037-564F-4D95-960C-40FDDCD34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5DBC2A-260E-4C17-A59F-D10221D62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727B0E-861D-4D37-902C-9169A687A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1E910D-8FF2-46ED-9C99-44C7632F0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9D551E8-F990-45BD-99E5-9B1E5D3E7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812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CBF716-622B-4CD8-A84F-E707DA885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3C9C3D-9FCF-4DAE-B5F3-9276F4730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E09DE47-03AE-4A5F-B823-E4F612BF4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553197-937A-4B50-A84E-EE8788B95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99078B-A647-4D19-BD1C-3EAED499C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3AD43D-58FC-4DE7-97F6-9E885FE60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70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BB537C-1312-4D39-B881-31F2DDEE1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FACE5E7-88C7-486F-8E09-9BB7A0AFA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EFF5B1-4878-4C3F-B10C-3AE700944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409840B-D962-46E9-A801-D7F7EE1CE1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9F99963-DE1E-4A86-8E8C-D4F689808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7E0E5A6-90FC-40F0-B77F-FF96B957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F8C2334-90D3-4022-B54E-6F8ECF2B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FEE0120-C784-4DD3-B8E5-34EB7B16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168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937A1D-ABC2-4AAA-9643-C733BA98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438B48D-F4AC-4981-A27D-33B0B56E5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71CE0BD-1087-40B5-B5CD-55202ADF7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D00D03-DC78-4156-9931-518873245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500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1A7F829-9DDE-4FDE-9C0A-CBF868C6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B05894A-75BD-4FD2-8C5F-9BE8558A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38DAF36-5798-45E7-9743-E62709540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329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E3BAFA-921C-4759-986F-EBAFDE799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616613F-C9E7-42AA-9CDB-171B306A9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8EADF9-236F-4360-BF6F-4ED27D24DC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D7FA22E-1F22-47B6-A92F-E06E42927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6D9469-9A09-46B1-9724-672AA686C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AD68C7-B85D-4510-9D93-1C18AB85C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532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6852E9-B1ED-4CE0-B315-2D218FFBD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9F039F7-C892-4CEB-A10B-0874728C0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24E3D6-7EA8-48AD-893A-2C53F4A2B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EDF944-14A6-49C6-937C-3EFE183CF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FBBA7B-740C-4E52-8CDE-DDA4AD436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1688F3-C4DC-415B-AA1A-A41C9A53F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050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0D3774-D1C7-4BAD-851D-332ED2960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8A4831-01F3-4F33-ACB0-A6EFA01F40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5FB821-3F15-4DAC-89B8-246B385A18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09A54-4DF9-4EC3-B7B2-F195F9A44528}" type="datetimeFigureOut">
              <a:rPr lang="ru-RU" smtClean="0"/>
              <a:t>07.12.2025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EAB6EE-5A42-447F-8C38-EAAAB5A78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C4B008-BF5B-4BCC-B561-26FB5C64D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E5F37-29E2-4458-82C1-2C291FE5A8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571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9DCE39-6E8B-4F22-88DF-31801DA79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586" y="1009422"/>
            <a:ext cx="10794827" cy="3018827"/>
          </a:xfrm>
        </p:spPr>
        <p:txBody>
          <a:bodyPr>
            <a:no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Druk Wide Cyr" pitchFamily="2" charset="-52"/>
              </a:rPr>
              <a:t>Разработка подсистемы «СмартФикс. Учет заявок на ремонт»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0460C-CC69-4C61-B3DC-03FEE754568E}"/>
              </a:ext>
            </a:extLst>
          </p:cNvPr>
          <p:cNvSpPr txBox="1"/>
          <p:nvPr/>
        </p:nvSpPr>
        <p:spPr>
          <a:xfrm>
            <a:off x="-119063" y="216027"/>
            <a:ext cx="1243012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ФЕДЕРАЛЬНОЕ ГОСУДАРСТВЕННОЕ БЮДЖЕТНОЕ ОБРАЗОВАТЕЛЬНОЕ </a:t>
            </a:r>
            <a: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/>
            </a:r>
            <a:b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УЧРЕЖДЕНИЕ ВЫСШЕГО ОБРАЗОВАНИЯ </a:t>
            </a:r>
            <a: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/>
            </a:r>
            <a:b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«САНКТ-ПЕТЕРБУРГСКИЙ ГОСУДАРСТВЕННЫЙ УНИВЕРСИТЕТ </a:t>
            </a:r>
            <a: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/>
            </a:r>
            <a:br>
              <a:rPr lang="en-US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ТЕЛЕКОММУНИКАЦИЙ ИМ. ПРОФ. М.А. БОНЧ-БРУЕВИЧА» (СПбГУТ) </a:t>
            </a:r>
            <a:b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/>
            </a:r>
            <a:b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АРХАНГЕЛЬСКИЙ КОЛЛЕДЖ ТЕЛЕКОММУНИКАЦИЙ </a:t>
            </a:r>
            <a:b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ИМ. Б.Л. РОЗИНГА (ФИЛИАЛ) СПбГУТ </a:t>
            </a:r>
            <a:b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10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(АКТ (ф) СПбГУТ)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6FFE2F-ECA7-4AED-B662-7A08C153A59A}"/>
              </a:ext>
            </a:extLst>
          </p:cNvPr>
          <p:cNvSpPr txBox="1"/>
          <p:nvPr/>
        </p:nvSpPr>
        <p:spPr>
          <a:xfrm>
            <a:off x="698586" y="4661971"/>
            <a:ext cx="86552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spc="-150" dirty="0">
                <a:solidFill>
                  <a:schemeClr val="bg1"/>
                </a:solidFill>
                <a:latin typeface="Montserrat Light" pitchFamily="2" charset="-52"/>
                <a:ea typeface="Inter" panose="02000503000000020004" pitchFamily="50" charset="0"/>
                <a:cs typeface="Inter" panose="02000503000000020004" pitchFamily="50" charset="0"/>
              </a:rPr>
              <a:t>Студент группы ИСПП-35: Фролова Мия Анатольевна</a:t>
            </a:r>
            <a:br>
              <a:rPr lang="ru-RU" sz="2400" spc="-150" dirty="0">
                <a:solidFill>
                  <a:schemeClr val="bg1"/>
                </a:solidFill>
                <a:latin typeface="Montserrat Light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sz="2400" spc="-150" dirty="0">
                <a:solidFill>
                  <a:schemeClr val="bg1"/>
                </a:solidFill>
                <a:latin typeface="Montserrat Light" pitchFamily="2" charset="-52"/>
                <a:ea typeface="Inter" panose="02000503000000020004" pitchFamily="50" charset="0"/>
                <a:cs typeface="Inter" panose="02000503000000020004" pitchFamily="50" charset="0"/>
              </a:rPr>
              <a:t>Руководитель: </a:t>
            </a:r>
            <a:r>
              <a:rPr lang="ru-RU" sz="2400" dirty="0">
                <a:solidFill>
                  <a:schemeClr val="bg1"/>
                </a:solidFill>
                <a:latin typeface="Montserrat Light" pitchFamily="2" charset="-52"/>
                <a:ea typeface="Inter" panose="02000503000000020004" pitchFamily="50" charset="0"/>
                <a:cs typeface="Inter" panose="02000503000000020004" pitchFamily="50" charset="0"/>
              </a:rPr>
              <a:t>Маломан</a:t>
            </a:r>
            <a:r>
              <a:rPr lang="ru-RU" sz="2400" spc="-150" dirty="0">
                <a:solidFill>
                  <a:schemeClr val="bg1"/>
                </a:solidFill>
                <a:latin typeface="Montserrat Light" pitchFamily="2" charset="-52"/>
                <a:ea typeface="Inter" panose="02000503000000020004" pitchFamily="50" charset="0"/>
                <a:cs typeface="Inter" panose="02000503000000020004" pitchFamily="50" charset="0"/>
              </a:rPr>
              <a:t> Юлия Сергеевна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1D4DE2-9B7F-46F1-816F-F45D2434CB74}"/>
              </a:ext>
            </a:extLst>
          </p:cNvPr>
          <p:cNvSpPr txBox="1"/>
          <p:nvPr/>
        </p:nvSpPr>
        <p:spPr>
          <a:xfrm>
            <a:off x="5439804" y="6126691"/>
            <a:ext cx="624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pc="-150" dirty="0">
                <a:solidFill>
                  <a:schemeClr val="bg1"/>
                </a:solidFill>
                <a:latin typeface="Montserrat Light" panose="00000400000000000000" pitchFamily="2" charset="-52"/>
                <a:ea typeface="Inter" panose="02000503000000020004" pitchFamily="50" charset="0"/>
                <a:cs typeface="Inter" panose="02000503000000020004" pitchFamily="50" charset="0"/>
              </a:rPr>
              <a:t>Архангельск 2025</a:t>
            </a:r>
          </a:p>
        </p:txBody>
      </p:sp>
      <p:sp>
        <p:nvSpPr>
          <p:cNvPr id="8" name="Овал 7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Montserrat ExtraBold" pitchFamily="2" charset="-52"/>
              </a:rPr>
              <a:t>1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91838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Рисунок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Скругленный прямоугольник 24"/>
          <p:cNvSpPr/>
          <p:nvPr/>
        </p:nvSpPr>
        <p:spPr>
          <a:xfrm>
            <a:off x="6821901" y="4104780"/>
            <a:ext cx="2547524" cy="241935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2469879" y="4040055"/>
            <a:ext cx="2547524" cy="241935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кругленный прямоугольник 20"/>
          <p:cNvSpPr/>
          <p:nvPr/>
        </p:nvSpPr>
        <p:spPr>
          <a:xfrm>
            <a:off x="8891261" y="1420143"/>
            <a:ext cx="2547524" cy="241935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Скругленный прямоугольник 19"/>
          <p:cNvSpPr/>
          <p:nvPr/>
        </p:nvSpPr>
        <p:spPr>
          <a:xfrm>
            <a:off x="4726053" y="1450338"/>
            <a:ext cx="2547524" cy="241935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511863" y="1446579"/>
            <a:ext cx="2547524" cy="241935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EBA61E-5223-430A-9945-802F348D4B6B}"/>
              </a:ext>
            </a:extLst>
          </p:cNvPr>
          <p:cNvSpPr txBox="1"/>
          <p:nvPr/>
        </p:nvSpPr>
        <p:spPr>
          <a:xfrm>
            <a:off x="3059387" y="176089"/>
            <a:ext cx="934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solidFill>
                  <a:srgbClr val="5DD62C"/>
                </a:solidFill>
                <a:latin typeface="Druk Wide Cyr" pitchFamily="2" charset="-52"/>
              </a:rPr>
              <a:t>Актуальность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1028" y="3060028"/>
            <a:ext cx="2412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Автоматизация</a:t>
            </a:r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учёта заявок</a:t>
            </a:r>
            <a:endParaRPr lang="ru-RU" dirty="0">
              <a:solidFill>
                <a:schemeClr val="bg1"/>
              </a:solidFill>
              <a:latin typeface="Montserrat Black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96503" y="2883561"/>
            <a:ext cx="2406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Взаимодействие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клиентов и мастеров</a:t>
            </a:r>
            <a:endParaRPr lang="ru-RU" dirty="0">
              <a:solidFill>
                <a:schemeClr val="bg1"/>
              </a:solidFill>
              <a:latin typeface="Montserrat Black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59143" y="2895105"/>
            <a:ext cx="2811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Упорядоченное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хранение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данных</a:t>
            </a:r>
            <a:endParaRPr lang="ru-RU" dirty="0">
              <a:solidFill>
                <a:schemeClr val="bg1"/>
              </a:solidFill>
              <a:latin typeface="Montserrat Black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88737" y="5675777"/>
            <a:ext cx="270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Проблема ручного ввода данных</a:t>
            </a:r>
            <a:endParaRPr lang="ru-RU" dirty="0">
              <a:solidFill>
                <a:schemeClr val="bg1"/>
              </a:solidFill>
              <a:latin typeface="Montserrat Black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27183" y="5590551"/>
            <a:ext cx="31369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Ускорение 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скорости 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  <a:ea typeface="Inter" panose="02000503000000020004" pitchFamily="50" charset="0"/>
                <a:cs typeface="Inter" panose="02000503000000020004" pitchFamily="50" charset="0"/>
              </a:rPr>
              <a:t>обращений</a:t>
            </a:r>
            <a:endParaRPr lang="ru-RU" dirty="0">
              <a:solidFill>
                <a:schemeClr val="bg1"/>
              </a:solidFill>
              <a:latin typeface="Montserrat Black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950" y="1690435"/>
            <a:ext cx="1204670" cy="1204670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985" y="1580311"/>
            <a:ext cx="1340239" cy="1340239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19" name="Рисунок 18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831" y="1656605"/>
            <a:ext cx="1154384" cy="1154384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556" y="4219377"/>
            <a:ext cx="1319103" cy="1319103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0045" y="4347246"/>
            <a:ext cx="1191234" cy="1191234"/>
          </a:xfrm>
          <a:prstGeom prst="rect">
            <a:avLst/>
          </a:prstGeom>
          <a:effectLst>
            <a:glow rad="1016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22" name="Овал 21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2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6697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EDD106-154F-46F1-AD93-80E1EF0E1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Целевая аудитория</a:t>
            </a:r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523003" y="3731186"/>
            <a:ext cx="3249756" cy="1360270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9" t="2329" r="17982" b="43446"/>
          <a:stretch/>
        </p:blipFill>
        <p:spPr>
          <a:xfrm>
            <a:off x="416527" y="1177906"/>
            <a:ext cx="3332409" cy="3605350"/>
          </a:xfrm>
          <a:prstGeom prst="rect">
            <a:avLst/>
          </a:prstGeom>
        </p:spPr>
      </p:pic>
      <p:sp>
        <p:nvSpPr>
          <p:cNvPr id="24" name="Скругленный прямоугольник 23"/>
          <p:cNvSpPr/>
          <p:nvPr/>
        </p:nvSpPr>
        <p:spPr>
          <a:xfrm>
            <a:off x="4614545" y="3653952"/>
            <a:ext cx="3249756" cy="1437504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410" y="1325563"/>
            <a:ext cx="4349680" cy="2896491"/>
          </a:xfrm>
          <a:prstGeom prst="rect">
            <a:avLst/>
          </a:prstGeom>
        </p:spPr>
      </p:pic>
      <p:sp>
        <p:nvSpPr>
          <p:cNvPr id="25" name="Скругленный прямоугольник 24"/>
          <p:cNvSpPr/>
          <p:nvPr/>
        </p:nvSpPr>
        <p:spPr>
          <a:xfrm>
            <a:off x="8506426" y="3608772"/>
            <a:ext cx="3249756" cy="1482684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952" y="361683"/>
            <a:ext cx="4043048" cy="421097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2095" y="4088156"/>
            <a:ext cx="2787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8F8F8"/>
                </a:solidFill>
                <a:latin typeface="Montserrat Black" pitchFamily="2" charset="-52"/>
              </a:rPr>
              <a:t>Мастера по ремонту цифровой техники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03653" y="4136925"/>
            <a:ext cx="2657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rgbClr val="F8F8F8"/>
                </a:solidFill>
                <a:latin typeface="Montserrat Black" pitchFamily="2" charset="-52"/>
              </a:rPr>
              <a:t>Администраторы</a:t>
            </a:r>
            <a:br>
              <a:rPr lang="ru-RU" dirty="0" smtClean="0">
                <a:solidFill>
                  <a:srgbClr val="F8F8F8"/>
                </a:solidFill>
                <a:latin typeface="Montserrat Black" pitchFamily="2" charset="-52"/>
              </a:rPr>
            </a:br>
            <a:r>
              <a:rPr lang="ru-RU" dirty="0" smtClean="0">
                <a:solidFill>
                  <a:srgbClr val="F8F8F8"/>
                </a:solidFill>
                <a:latin typeface="Montserrat Black" pitchFamily="2" charset="-52"/>
              </a:rPr>
              <a:t>сервисного центра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797521" y="4226655"/>
            <a:ext cx="2787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rgbClr val="F8F8F8"/>
                </a:solidFill>
                <a:latin typeface="Montserrat Black" pitchFamily="2" charset="-52"/>
              </a:rPr>
              <a:t>Клиенты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13" name="Овал 12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Montserrat ExtraBold" pitchFamily="2" charset="-52"/>
              </a:rPr>
              <a:t>3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580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74"/>
          <a:stretch/>
        </p:blipFill>
        <p:spPr>
          <a:xfrm rot="10800000">
            <a:off x="-14515" y="0"/>
            <a:ext cx="12206513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BE6E7F-9A26-47ED-8E84-70D9538F9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3621" y="-1"/>
            <a:ext cx="2303011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Цель</a:t>
            </a: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565" y="980427"/>
            <a:ext cx="4471122" cy="447112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071442" y="1017814"/>
            <a:ext cx="72828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6600" dirty="0">
              <a:solidFill>
                <a:srgbClr val="F8F8F8"/>
              </a:solidFill>
              <a:latin typeface="Montserrat" panose="00000500000000000000" pitchFamily="2" charset="-52"/>
              <a:ea typeface="Inter" panose="02000503000000020004" pitchFamily="50" charset="0"/>
              <a:cs typeface="Inter" panose="02000503000000020004" pitchFamily="50" charset="0"/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2988428" y="5618806"/>
            <a:ext cx="6924066" cy="724636"/>
            <a:chOff x="5565753" y="1168293"/>
            <a:chExt cx="6924066" cy="724636"/>
          </a:xfrm>
        </p:grpSpPr>
        <p:sp>
          <p:nvSpPr>
            <p:cNvPr id="7" name="Скругленный прямоугольник 6"/>
            <p:cNvSpPr/>
            <p:nvPr/>
          </p:nvSpPr>
          <p:spPr>
            <a:xfrm>
              <a:off x="5565753" y="1168293"/>
              <a:ext cx="6175691" cy="724636"/>
            </a:xfrm>
            <a:prstGeom prst="roundRect">
              <a:avLst/>
            </a:prstGeom>
            <a:solidFill>
              <a:srgbClr val="202020"/>
            </a:solidFill>
            <a:ln w="28575">
              <a:solidFill>
                <a:srgbClr val="5DD6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807770" y="1325562"/>
              <a:ext cx="66820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dirty="0" smtClean="0">
                  <a:solidFill>
                    <a:schemeClr val="bg1"/>
                  </a:solidFill>
                  <a:latin typeface="Druk Wide Cyr" pitchFamily="2" charset="-52"/>
                </a:rPr>
                <a:t>Разработка веб</a:t>
              </a:r>
              <a:r>
                <a:rPr lang="en-US" sz="2000" dirty="0" smtClean="0">
                  <a:solidFill>
                    <a:schemeClr val="bg1"/>
                  </a:solidFill>
                  <a:latin typeface="Druk Wide Cyr" pitchFamily="2" charset="-52"/>
                </a:rPr>
                <a:t>-</a:t>
              </a:r>
              <a:r>
                <a:rPr lang="ru-RU" sz="2000" dirty="0" smtClean="0">
                  <a:solidFill>
                    <a:schemeClr val="bg1"/>
                  </a:solidFill>
                  <a:latin typeface="Druk Wide Cyr" pitchFamily="2" charset="-52"/>
                </a:rPr>
                <a:t>приложения</a:t>
              </a:r>
              <a:endParaRPr lang="ru-RU" sz="2000" dirty="0">
                <a:solidFill>
                  <a:schemeClr val="bg1"/>
                </a:solidFill>
                <a:latin typeface="Druk Wide Cyr" pitchFamily="2" charset="-52"/>
              </a:endParaRPr>
            </a:p>
          </p:txBody>
        </p:sp>
      </p:grpSp>
      <p:sp>
        <p:nvSpPr>
          <p:cNvPr id="24" name="Овал 23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4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07552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48CB69-DF68-4FCB-8CD8-13A52CA7F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5583" y="2658125"/>
            <a:ext cx="3004635" cy="1143213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Задачи</a:t>
            </a:r>
          </a:p>
        </p:txBody>
      </p:sp>
      <p:sp>
        <p:nvSpPr>
          <p:cNvPr id="3" name="Овал 2"/>
          <p:cNvSpPr/>
          <p:nvPr/>
        </p:nvSpPr>
        <p:spPr>
          <a:xfrm>
            <a:off x="-1950651" y="474511"/>
            <a:ext cx="5960382" cy="5505450"/>
          </a:xfrm>
          <a:prstGeom prst="ellipse">
            <a:avLst/>
          </a:prstGeom>
          <a:noFill/>
          <a:ln w="76200">
            <a:solidFill>
              <a:srgbClr val="5DD62C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2132680" y="609037"/>
            <a:ext cx="323850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единительная линия 5"/>
          <p:cNvCxnSpPr>
            <a:stCxn id="4" idx="7"/>
          </p:cNvCxnSpPr>
          <p:nvPr/>
        </p:nvCxnSpPr>
        <p:spPr>
          <a:xfrm flipV="1">
            <a:off x="2409103" y="474511"/>
            <a:ext cx="276074" cy="180558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Скругленный прямоугольник 41"/>
          <p:cNvSpPr/>
          <p:nvPr/>
        </p:nvSpPr>
        <p:spPr>
          <a:xfrm>
            <a:off x="3086742" y="161447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>
            <a:off x="2613387" y="9587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Скругленный прямоугольник 53"/>
          <p:cNvSpPr/>
          <p:nvPr/>
        </p:nvSpPr>
        <p:spPr>
          <a:xfrm>
            <a:off x="4450672" y="1182776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Скругленный прямоугольник 54"/>
          <p:cNvSpPr/>
          <p:nvPr/>
        </p:nvSpPr>
        <p:spPr>
          <a:xfrm>
            <a:off x="4923432" y="2304671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Скругленный прямоугольник 55"/>
          <p:cNvSpPr/>
          <p:nvPr/>
        </p:nvSpPr>
        <p:spPr>
          <a:xfrm>
            <a:off x="4873008" y="3465199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Скругленный прямоугольник 56"/>
          <p:cNvSpPr/>
          <p:nvPr/>
        </p:nvSpPr>
        <p:spPr>
          <a:xfrm>
            <a:off x="4542219" y="4581335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8" name="Скругленный прямоугольник 57"/>
          <p:cNvSpPr/>
          <p:nvPr/>
        </p:nvSpPr>
        <p:spPr>
          <a:xfrm>
            <a:off x="3200570" y="5664674"/>
            <a:ext cx="4398558" cy="895180"/>
          </a:xfrm>
          <a:prstGeom prst="roundRect">
            <a:avLst/>
          </a:prstGeom>
          <a:solidFill>
            <a:srgbClr val="337347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9" name="Овал 58"/>
          <p:cNvSpPr/>
          <p:nvPr/>
        </p:nvSpPr>
        <p:spPr>
          <a:xfrm>
            <a:off x="3992688" y="1226375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4542219" y="2339862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Овал 60"/>
          <p:cNvSpPr/>
          <p:nvPr/>
        </p:nvSpPr>
        <p:spPr>
          <a:xfrm>
            <a:off x="4450672" y="363103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/>
          <p:cNvSpPr/>
          <p:nvPr/>
        </p:nvSpPr>
        <p:spPr>
          <a:xfrm>
            <a:off x="4029678" y="4584769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Овал 62"/>
          <p:cNvSpPr/>
          <p:nvPr/>
        </p:nvSpPr>
        <p:spPr>
          <a:xfrm>
            <a:off x="2869781" y="5514763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Овал 63"/>
          <p:cNvSpPr/>
          <p:nvPr/>
        </p:nvSpPr>
        <p:spPr>
          <a:xfrm>
            <a:off x="3348152" y="1685279"/>
            <a:ext cx="343717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5" name="Прямая соединительная линия 64"/>
          <p:cNvCxnSpPr>
            <a:stCxn id="64" idx="7"/>
            <a:endCxn id="59" idx="2"/>
          </p:cNvCxnSpPr>
          <p:nvPr/>
        </p:nvCxnSpPr>
        <p:spPr>
          <a:xfrm flipV="1">
            <a:off x="3641533" y="1534409"/>
            <a:ext cx="351155" cy="196902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Овал 68"/>
          <p:cNvSpPr/>
          <p:nvPr/>
        </p:nvSpPr>
        <p:spPr>
          <a:xfrm>
            <a:off x="3765686" y="2486992"/>
            <a:ext cx="343717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0" name="Прямая соединительная линия 69"/>
          <p:cNvCxnSpPr>
            <a:stCxn id="69" idx="6"/>
            <a:endCxn id="60" idx="2"/>
          </p:cNvCxnSpPr>
          <p:nvPr/>
        </p:nvCxnSpPr>
        <p:spPr>
          <a:xfrm>
            <a:off x="4109403" y="2644156"/>
            <a:ext cx="432816" cy="3740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Овал 75"/>
          <p:cNvSpPr/>
          <p:nvPr/>
        </p:nvSpPr>
        <p:spPr>
          <a:xfrm>
            <a:off x="3831409" y="3158861"/>
            <a:ext cx="343717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77" name="Прямая соединительная линия 76"/>
          <p:cNvCxnSpPr>
            <a:stCxn id="76" idx="5"/>
            <a:endCxn id="61" idx="1"/>
          </p:cNvCxnSpPr>
          <p:nvPr/>
        </p:nvCxnSpPr>
        <p:spPr>
          <a:xfrm>
            <a:off x="4124790" y="3427156"/>
            <a:ext cx="422768" cy="294102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Овал 96"/>
          <p:cNvSpPr/>
          <p:nvPr/>
        </p:nvSpPr>
        <p:spPr>
          <a:xfrm>
            <a:off x="3542791" y="4091972"/>
            <a:ext cx="343717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8" name="Прямая соединительная линия 97"/>
          <p:cNvCxnSpPr>
            <a:endCxn id="62" idx="1"/>
          </p:cNvCxnSpPr>
          <p:nvPr/>
        </p:nvCxnSpPr>
        <p:spPr>
          <a:xfrm>
            <a:off x="3791883" y="4334683"/>
            <a:ext cx="334681" cy="340307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Овал 100"/>
          <p:cNvSpPr/>
          <p:nvPr/>
        </p:nvSpPr>
        <p:spPr>
          <a:xfrm>
            <a:off x="2685177" y="5069110"/>
            <a:ext cx="343717" cy="314327"/>
          </a:xfrm>
          <a:prstGeom prst="ellipse">
            <a:avLst/>
          </a:prstGeom>
          <a:solidFill>
            <a:srgbClr val="5DD62C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2" name="Прямая соединительная линия 101"/>
          <p:cNvCxnSpPr>
            <a:stCxn id="101" idx="5"/>
          </p:cNvCxnSpPr>
          <p:nvPr/>
        </p:nvCxnSpPr>
        <p:spPr>
          <a:xfrm>
            <a:off x="2978558" y="5337405"/>
            <a:ext cx="108184" cy="203744"/>
          </a:xfrm>
          <a:prstGeom prst="line">
            <a:avLst/>
          </a:prstGeom>
          <a:ln w="57150">
            <a:solidFill>
              <a:srgbClr val="F8F8F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3588613" y="388977"/>
            <a:ext cx="38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Анализ требований</a:t>
            </a:r>
            <a:endParaRPr lang="ru-RU" sz="2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781460" y="1411712"/>
            <a:ext cx="48791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Проектирование системы</a:t>
            </a:r>
            <a:endParaRPr lang="ru-RU" sz="2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117499" y="2530363"/>
            <a:ext cx="38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Разработка</a:t>
            </a:r>
            <a:endParaRPr lang="ru-RU" sz="2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6009410" y="3708360"/>
            <a:ext cx="38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Тестирование</a:t>
            </a:r>
            <a:endParaRPr lang="ru-RU" sz="2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5286021" y="4800727"/>
            <a:ext cx="38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Документирование</a:t>
            </a:r>
            <a:endParaRPr lang="ru-RU" sz="2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3886508" y="5912854"/>
            <a:ext cx="38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Montserrat Black" pitchFamily="2" charset="-52"/>
              </a:rPr>
              <a:t>Ввод </a:t>
            </a:r>
            <a:r>
              <a:rPr lang="ru-RU" sz="2000" dirty="0">
                <a:solidFill>
                  <a:schemeClr val="bg1"/>
                </a:solidFill>
                <a:latin typeface="Montserrat Black" pitchFamily="2" charset="-52"/>
              </a:rPr>
              <a:t>в эксплуатацию</a:t>
            </a:r>
          </a:p>
        </p:txBody>
      </p:sp>
      <p:sp>
        <p:nvSpPr>
          <p:cNvPr id="113" name="Овал 112"/>
          <p:cNvSpPr/>
          <p:nvPr/>
        </p:nvSpPr>
        <p:spPr>
          <a:xfrm>
            <a:off x="-1311556" y="1090579"/>
            <a:ext cx="4685928" cy="4250140"/>
          </a:xfrm>
          <a:prstGeom prst="ellipse">
            <a:avLst/>
          </a:prstGeom>
          <a:noFill/>
          <a:ln w="139700">
            <a:solidFill>
              <a:srgbClr val="3373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4" name="TextBox 113"/>
          <p:cNvSpPr txBox="1"/>
          <p:nvPr/>
        </p:nvSpPr>
        <p:spPr>
          <a:xfrm>
            <a:off x="2704017" y="210945"/>
            <a:ext cx="47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01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081241" y="1351746"/>
            <a:ext cx="5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02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634770" y="2466680"/>
            <a:ext cx="5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03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4526528" y="3754405"/>
            <a:ext cx="5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04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130762" y="4708137"/>
            <a:ext cx="5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Black" pitchFamily="2" charset="-52"/>
              </a:rPr>
              <a:t>05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2948205" y="5621685"/>
            <a:ext cx="50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06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48" name="Овал 47"/>
          <p:cNvSpPr/>
          <p:nvPr/>
        </p:nvSpPr>
        <p:spPr>
          <a:xfrm>
            <a:off x="11356456" y="9587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5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85040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" t="-380" r="5210" b="15523"/>
          <a:stretch/>
        </p:blipFill>
        <p:spPr>
          <a:xfrm>
            <a:off x="-43543" y="-40821"/>
            <a:ext cx="12235543" cy="6898821"/>
          </a:xfrm>
          <a:prstGeom prst="rect">
            <a:avLst/>
          </a:prstGeom>
        </p:spPr>
      </p:pic>
      <p:sp>
        <p:nvSpPr>
          <p:cNvPr id="4" name="Объект 2">
            <a:extLst>
              <a:ext uri="{FF2B5EF4-FFF2-40B4-BE49-F238E27FC236}">
                <a16:creationId xmlns:a16="http://schemas.microsoft.com/office/drawing/2014/main" id="{628AD2B5-911B-44BC-AABE-BEE2E8370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-19050"/>
            <a:ext cx="9372600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Средства разработки</a:t>
            </a:r>
          </a:p>
        </p:txBody>
      </p:sp>
      <p:sp>
        <p:nvSpPr>
          <p:cNvPr id="8" name="AutoShape 2" descr="Aspnet Vector SVG Icon - SVG Repo">
            <a:extLst>
              <a:ext uri="{FF2B5EF4-FFF2-40B4-BE49-F238E27FC236}">
                <a16:creationId xmlns:a16="http://schemas.microsoft.com/office/drawing/2014/main" id="{9B29024C-0C28-4F67-9D22-6BD1A3C285D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613171" cy="2613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459152" y="2053086"/>
            <a:ext cx="2547524" cy="4500114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192" y="1027628"/>
            <a:ext cx="1788417" cy="177063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19823" y="3208645"/>
            <a:ext cx="2547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1"/>
                </a:solidFill>
                <a:latin typeface="Montserrat" panose="00000500000000000000" pitchFamily="2" charset="-52"/>
              </a:rPr>
              <a:t>Контейнеризация</a:t>
            </a:r>
            <a:endParaRPr lang="ru-RU" b="1" dirty="0">
              <a:solidFill>
                <a:schemeClr val="bg1"/>
              </a:solidFill>
              <a:latin typeface="Montserrat" panose="00000500000000000000" pitchFamily="2" charset="-52"/>
            </a:endParaRPr>
          </a:p>
        </p:txBody>
      </p:sp>
      <p:sp>
        <p:nvSpPr>
          <p:cNvPr id="24" name="Скругленный прямоугольник 23"/>
          <p:cNvSpPr/>
          <p:nvPr/>
        </p:nvSpPr>
        <p:spPr>
          <a:xfrm>
            <a:off x="6171044" y="2031518"/>
            <a:ext cx="2547524" cy="4521682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TextBox 21"/>
          <p:cNvSpPr txBox="1"/>
          <p:nvPr/>
        </p:nvSpPr>
        <p:spPr>
          <a:xfrm>
            <a:off x="6327649" y="3073259"/>
            <a:ext cx="2224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Montserrat" panose="00000500000000000000" pitchFamily="2" charset="-52"/>
              </a:rPr>
              <a:t>Серверное приложение</a:t>
            </a:r>
            <a:endParaRPr lang="ru-RU" b="1" dirty="0">
              <a:solidFill>
                <a:schemeClr val="bg1"/>
              </a:solidFill>
              <a:latin typeface="Montserrat" panose="00000500000000000000" pitchFamily="2" charset="-52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1353" y="2006187"/>
            <a:ext cx="1629197" cy="9325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793" y="1127341"/>
            <a:ext cx="1742315" cy="1742315"/>
          </a:xfrm>
          <a:prstGeom prst="rect">
            <a:avLst/>
          </a:prstGeom>
        </p:spPr>
      </p:pic>
      <p:sp>
        <p:nvSpPr>
          <p:cNvPr id="25" name="Скругленный прямоугольник 24"/>
          <p:cNvSpPr/>
          <p:nvPr/>
        </p:nvSpPr>
        <p:spPr>
          <a:xfrm>
            <a:off x="9133087" y="2031518"/>
            <a:ext cx="2547524" cy="4521682"/>
          </a:xfrm>
          <a:prstGeom prst="roundRect">
            <a:avLst/>
          </a:prstGeom>
          <a:solidFill>
            <a:srgbClr val="202020"/>
          </a:solidFill>
          <a:ln w="28575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TextBox 22"/>
          <p:cNvSpPr txBox="1"/>
          <p:nvPr/>
        </p:nvSpPr>
        <p:spPr>
          <a:xfrm>
            <a:off x="9264573" y="3078251"/>
            <a:ext cx="2386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bg1"/>
                </a:solidFill>
                <a:latin typeface="Montserrat" panose="00000500000000000000" pitchFamily="2" charset="-52"/>
              </a:rPr>
              <a:t>Графический</a:t>
            </a:r>
          </a:p>
          <a:p>
            <a:pPr algn="ctr"/>
            <a:r>
              <a:rPr lang="ru-RU" b="1" dirty="0" smtClean="0">
                <a:solidFill>
                  <a:schemeClr val="bg1"/>
                </a:solidFill>
                <a:latin typeface="Montserrat" panose="00000500000000000000" pitchFamily="2" charset="-52"/>
              </a:rPr>
              <a:t>интерфейс</a:t>
            </a:r>
            <a:endParaRPr lang="ru-RU" b="1" dirty="0">
              <a:solidFill>
                <a:schemeClr val="bg1"/>
              </a:solidFill>
              <a:latin typeface="Montserrat" panose="00000500000000000000" pitchFamily="2" charset="-52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8002" y="2006184"/>
            <a:ext cx="1332641" cy="186508"/>
          </a:xfrm>
          <a:prstGeom prst="rect">
            <a:avLst/>
          </a:prstGeom>
        </p:spPr>
      </p:pic>
      <p:pic>
        <p:nvPicPr>
          <p:cNvPr id="18" name="Рисунок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429" y="1054715"/>
            <a:ext cx="1732715" cy="1732715"/>
          </a:xfrm>
          <a:prstGeom prst="rect">
            <a:avLst/>
          </a:prstGeom>
        </p:spPr>
      </p:pic>
      <p:grpSp>
        <p:nvGrpSpPr>
          <p:cNvPr id="34" name="Группа 33"/>
          <p:cNvGrpSpPr/>
          <p:nvPr/>
        </p:nvGrpSpPr>
        <p:grpSpPr>
          <a:xfrm>
            <a:off x="3384084" y="1998499"/>
            <a:ext cx="2547524" cy="4554701"/>
            <a:chOff x="3234277" y="2031519"/>
            <a:chExt cx="2547524" cy="3221201"/>
          </a:xfrm>
        </p:grpSpPr>
        <p:sp>
          <p:nvSpPr>
            <p:cNvPr id="17" name="Скругленный прямоугольник 16"/>
            <p:cNvSpPr/>
            <p:nvPr/>
          </p:nvSpPr>
          <p:spPr>
            <a:xfrm>
              <a:off x="3234277" y="2053086"/>
              <a:ext cx="2547524" cy="3199634"/>
            </a:xfrm>
            <a:prstGeom prst="roundRect">
              <a:avLst/>
            </a:prstGeom>
            <a:solidFill>
              <a:srgbClr val="202020"/>
            </a:solidFill>
            <a:ln w="28575">
              <a:solidFill>
                <a:srgbClr val="5DD6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solidFill>
                  <a:schemeClr val="bg1"/>
                </a:solidFill>
                <a:latin typeface="Montserrat" panose="00000500000000000000" pitchFamily="2" charset="-52"/>
              </a:endParaRPr>
            </a:p>
          </p:txBody>
        </p:sp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31444" y="2031519"/>
              <a:ext cx="1140821" cy="67921"/>
            </a:xfrm>
            <a:prstGeom prst="rect">
              <a:avLst/>
            </a:prstGeom>
          </p:spPr>
        </p:pic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1807" y="1125616"/>
            <a:ext cx="1947643" cy="194764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3803658" y="3217469"/>
            <a:ext cx="1855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rgbClr val="F8F8F8"/>
                </a:solidFill>
                <a:latin typeface="Montserrat" pitchFamily="2" charset="-52"/>
              </a:rPr>
              <a:t>База данных</a:t>
            </a:r>
            <a:endParaRPr lang="ru-RU" b="1" dirty="0">
              <a:solidFill>
                <a:srgbClr val="F8F8F8"/>
              </a:solidFill>
              <a:latin typeface="Montserrat" pitchFamily="2" charset="-52"/>
            </a:endParaRPr>
          </a:p>
        </p:txBody>
      </p:sp>
      <p:sp>
        <p:nvSpPr>
          <p:cNvPr id="60" name="Скругленный прямоугольник 59"/>
          <p:cNvSpPr/>
          <p:nvPr/>
        </p:nvSpPr>
        <p:spPr>
          <a:xfrm>
            <a:off x="697389" y="3735887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Скругленный прямоугольник 60"/>
          <p:cNvSpPr/>
          <p:nvPr/>
        </p:nvSpPr>
        <p:spPr>
          <a:xfrm>
            <a:off x="3626459" y="3735887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Скругленный прямоугольник 61"/>
          <p:cNvSpPr/>
          <p:nvPr/>
        </p:nvSpPr>
        <p:spPr>
          <a:xfrm>
            <a:off x="6412838" y="3735888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3" name="Скругленный прямоугольник 62"/>
          <p:cNvSpPr/>
          <p:nvPr/>
        </p:nvSpPr>
        <p:spPr>
          <a:xfrm>
            <a:off x="9381379" y="3735887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4" name="TextBox 63"/>
          <p:cNvSpPr txBox="1"/>
          <p:nvPr/>
        </p:nvSpPr>
        <p:spPr>
          <a:xfrm>
            <a:off x="1195881" y="3800005"/>
            <a:ext cx="117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8F8F8"/>
                </a:solidFill>
                <a:latin typeface="Montserrat Black" pitchFamily="2" charset="-52"/>
              </a:rPr>
              <a:t>Docker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082712" y="3829432"/>
            <a:ext cx="1179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8F8F8"/>
                </a:solidFill>
                <a:latin typeface="Montserrat Black" pitchFamily="2" charset="-52"/>
              </a:rPr>
              <a:t>MySQL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816893" y="3804983"/>
            <a:ext cx="1351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8F8F8"/>
                </a:solidFill>
                <a:latin typeface="Montserrat Black" pitchFamily="2" charset="-52"/>
              </a:rPr>
              <a:t>ASP .net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977068" y="3797521"/>
            <a:ext cx="989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8F8F8"/>
                </a:solidFill>
                <a:latin typeface="Montserrat Black" pitchFamily="2" charset="-52"/>
              </a:rPr>
              <a:t>React</a:t>
            </a:r>
            <a:endParaRPr lang="ru-RU" dirty="0">
              <a:solidFill>
                <a:srgbClr val="F8F8F8"/>
              </a:solidFill>
              <a:latin typeface="Montserrat Black" pitchFamily="2" charset="-52"/>
            </a:endParaRPr>
          </a:p>
        </p:txBody>
      </p:sp>
      <p:sp>
        <p:nvSpPr>
          <p:cNvPr id="35" name="Скругленный прямоугольник 34"/>
          <p:cNvSpPr/>
          <p:nvPr/>
        </p:nvSpPr>
        <p:spPr>
          <a:xfrm>
            <a:off x="3626459" y="4209488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3604689" y="4443744"/>
            <a:ext cx="2292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СУБД</a:t>
            </a:r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: MySQL Workbench 8.0 CE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36" name="Скругленный прямоугольник 35"/>
          <p:cNvSpPr/>
          <p:nvPr/>
        </p:nvSpPr>
        <p:spPr>
          <a:xfrm>
            <a:off x="6412838" y="4209488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/>
          <p:cNvSpPr txBox="1"/>
          <p:nvPr/>
        </p:nvSpPr>
        <p:spPr>
          <a:xfrm>
            <a:off x="6388374" y="4336819"/>
            <a:ext cx="2292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IDE: VS Code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381379" y="4361876"/>
            <a:ext cx="2292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IDE: VS Code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40" name="Скругленный прямоугольник 39"/>
          <p:cNvSpPr/>
          <p:nvPr/>
        </p:nvSpPr>
        <p:spPr>
          <a:xfrm>
            <a:off x="9413552" y="4198764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6388374" y="4743762"/>
            <a:ext cx="21803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Библиотеки</a:t>
            </a:r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: JWT, Pomelo, </a:t>
            </a:r>
            <a:r>
              <a:rPr lang="en-US" dirty="0" err="1" smtClean="0">
                <a:solidFill>
                  <a:schemeClr val="bg1"/>
                </a:solidFill>
                <a:latin typeface="Montserrat Black" pitchFamily="2" charset="-52"/>
              </a:rPr>
              <a:t>ByCrypt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381379" y="4759769"/>
            <a:ext cx="2180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Библиотеки</a:t>
            </a:r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:</a:t>
            </a:r>
            <a:b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</a:br>
            <a:r>
              <a:rPr lang="en-US" dirty="0" smtClean="0">
                <a:solidFill>
                  <a:schemeClr val="bg1"/>
                </a:solidFill>
                <a:latin typeface="Montserrat Black" pitchFamily="2" charset="-52"/>
              </a:rPr>
              <a:t>Tailwind CSS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37" name="Скругленный прямоугольник 36"/>
          <p:cNvSpPr/>
          <p:nvPr/>
        </p:nvSpPr>
        <p:spPr>
          <a:xfrm>
            <a:off x="697389" y="4199770"/>
            <a:ext cx="2088468" cy="45719"/>
          </a:xfrm>
          <a:prstGeom prst="roundRect">
            <a:avLst/>
          </a:prstGeom>
          <a:solidFill>
            <a:srgbClr val="5DD62C"/>
          </a:solidFill>
          <a:ln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Овал 40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6</a:t>
            </a:r>
            <a:endParaRPr lang="ru-RU" dirty="0">
              <a:latin typeface="Montserrat ExtraBold" pitchFamily="2" charset="-5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1973" y="4408667"/>
            <a:ext cx="229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Развёртка </a:t>
            </a:r>
            <a:b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</a:br>
            <a:r>
              <a:rPr lang="ru-RU" dirty="0" smtClean="0">
                <a:solidFill>
                  <a:schemeClr val="bg1"/>
                </a:solidFill>
                <a:latin typeface="Montserrat Black" pitchFamily="2" charset="-52"/>
              </a:rPr>
              <a:t>контейнеров</a:t>
            </a:r>
            <a:endParaRPr lang="ru-RU" dirty="0">
              <a:solidFill>
                <a:schemeClr val="bg1"/>
              </a:solidFill>
              <a:latin typeface="Montserrat Black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76455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94C57-AD89-4003-840A-565288364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9700" y="0"/>
            <a:ext cx="9372600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Архитектура системы </a:t>
            </a:r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1641015" y="1599521"/>
            <a:ext cx="8909957" cy="3429679"/>
          </a:xfrm>
          <a:prstGeom prst="roundRect">
            <a:avLst/>
          </a:prstGeom>
          <a:noFill/>
          <a:ln w="190500">
            <a:solidFill>
              <a:srgbClr val="5DD62C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5050968" y="1707927"/>
            <a:ext cx="2090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Montserrat Black" pitchFamily="2" charset="-52"/>
              </a:rPr>
              <a:t>Docker</a:t>
            </a:r>
            <a:endParaRPr lang="ru-RU" sz="36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4678679" y="2808052"/>
            <a:ext cx="2804343" cy="1535348"/>
          </a:xfrm>
          <a:prstGeom prst="roundRect">
            <a:avLst/>
          </a:prstGeom>
          <a:noFill/>
          <a:ln w="127000">
            <a:solidFill>
              <a:srgbClr val="3373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2146300" y="2808052"/>
            <a:ext cx="1930400" cy="1535348"/>
          </a:xfrm>
          <a:prstGeom prst="roundRect">
            <a:avLst/>
          </a:prstGeom>
          <a:noFill/>
          <a:ln w="127000">
            <a:solidFill>
              <a:srgbClr val="3373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Скругленный прямоугольник 9"/>
          <p:cNvSpPr/>
          <p:nvPr/>
        </p:nvSpPr>
        <p:spPr>
          <a:xfrm>
            <a:off x="8051800" y="2808052"/>
            <a:ext cx="2136140" cy="1535348"/>
          </a:xfrm>
          <a:prstGeom prst="roundRect">
            <a:avLst/>
          </a:prstGeom>
          <a:noFill/>
          <a:ln w="127000">
            <a:solidFill>
              <a:srgbClr val="3373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8" idx="3"/>
          </p:cNvCxnSpPr>
          <p:nvPr/>
        </p:nvCxnSpPr>
        <p:spPr>
          <a:xfrm>
            <a:off x="4076700" y="3575726"/>
            <a:ext cx="601980" cy="0"/>
          </a:xfrm>
          <a:prstGeom prst="straightConnector1">
            <a:avLst/>
          </a:prstGeom>
          <a:ln w="76200">
            <a:solidFill>
              <a:srgbClr val="F8F8F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9" idx="3"/>
            <a:endCxn id="10" idx="1"/>
          </p:cNvCxnSpPr>
          <p:nvPr/>
        </p:nvCxnSpPr>
        <p:spPr>
          <a:xfrm>
            <a:off x="7483022" y="3575726"/>
            <a:ext cx="568778" cy="0"/>
          </a:xfrm>
          <a:prstGeom prst="straightConnector1">
            <a:avLst/>
          </a:prstGeom>
          <a:ln w="76200">
            <a:solidFill>
              <a:srgbClr val="F8F8F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213656" y="2867840"/>
            <a:ext cx="1795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Montserrat Black" pitchFamily="2" charset="-52"/>
              </a:rPr>
              <a:t>React</a:t>
            </a:r>
            <a:endParaRPr lang="ru-RU" sz="4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03819" y="2815754"/>
            <a:ext cx="25540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Montserrat Black" pitchFamily="2" charset="-52"/>
              </a:rPr>
              <a:t>ASP .net</a:t>
            </a:r>
            <a:br>
              <a:rPr lang="en-US" sz="4000" dirty="0" smtClean="0">
                <a:solidFill>
                  <a:schemeClr val="bg1"/>
                </a:solidFill>
                <a:latin typeface="Montserrat Black" pitchFamily="2" charset="-52"/>
              </a:rPr>
            </a:br>
            <a:endParaRPr lang="ru-RU" sz="4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122055" y="2867840"/>
            <a:ext cx="25540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Montserrat Black" pitchFamily="2" charset="-52"/>
              </a:rPr>
              <a:t>MySQL</a:t>
            </a:r>
            <a:br>
              <a:rPr lang="en-US" sz="4000" dirty="0" smtClean="0">
                <a:solidFill>
                  <a:schemeClr val="bg1"/>
                </a:solidFill>
                <a:latin typeface="Montserrat Black" pitchFamily="2" charset="-52"/>
              </a:rPr>
            </a:br>
            <a:endParaRPr lang="ru-RU" sz="40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188739" y="3529559"/>
            <a:ext cx="1760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Montserrat ExtraBold" pitchFamily="2" charset="-52"/>
              </a:rPr>
              <a:t>Графический интерфейс</a:t>
            </a:r>
            <a:endParaRPr lang="ru-RU" sz="1600" dirty="0">
              <a:solidFill>
                <a:schemeClr val="bg1"/>
              </a:solidFill>
              <a:latin typeface="Montserrat ExtraBold" pitchFamily="2" charset="-5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242016" y="3507006"/>
            <a:ext cx="1663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Montserrat ExtraBold" pitchFamily="2" charset="-52"/>
              </a:rPr>
              <a:t>Серверное </a:t>
            </a:r>
            <a:br>
              <a:rPr lang="ru-RU" sz="1600" dirty="0" smtClean="0">
                <a:solidFill>
                  <a:schemeClr val="bg1"/>
                </a:solidFill>
                <a:latin typeface="Montserrat ExtraBold" pitchFamily="2" charset="-52"/>
              </a:rPr>
            </a:br>
            <a:r>
              <a:rPr lang="ru-RU" sz="1600" dirty="0" smtClean="0">
                <a:solidFill>
                  <a:schemeClr val="bg1"/>
                </a:solidFill>
                <a:latin typeface="Montserrat ExtraBold" pitchFamily="2" charset="-52"/>
              </a:rPr>
              <a:t>приложение</a:t>
            </a:r>
            <a:endParaRPr lang="ru-RU" sz="1600" dirty="0">
              <a:solidFill>
                <a:schemeClr val="bg1"/>
              </a:solidFill>
              <a:latin typeface="Montserrat ExtraBold" pitchFamily="2" charset="-5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14320" y="3552749"/>
            <a:ext cx="1663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Montserrat ExtraBold" pitchFamily="2" charset="-52"/>
              </a:rPr>
              <a:t>База данных</a:t>
            </a:r>
            <a:endParaRPr lang="ru-RU" sz="1600" dirty="0">
              <a:solidFill>
                <a:schemeClr val="bg1"/>
              </a:solidFill>
              <a:latin typeface="Montserrat ExtraBold" pitchFamily="2" charset="-52"/>
            </a:endParaRPr>
          </a:p>
        </p:txBody>
      </p:sp>
      <p:sp>
        <p:nvSpPr>
          <p:cNvPr id="18" name="Овал 17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7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79898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17"/>
          <a:stretch/>
        </p:blipFill>
        <p:spPr>
          <a:xfrm rot="10800000">
            <a:off x="0" y="0"/>
            <a:ext cx="12308114" cy="690892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87103-0B69-42AE-BF79-3B5C872F7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528" y="0"/>
            <a:ext cx="9974943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Преимущества проекта</a:t>
            </a: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839245" y="2265131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206" y="1224331"/>
            <a:ext cx="1768718" cy="2653077"/>
          </a:xfrm>
          <a:prstGeom prst="rect">
            <a:avLst/>
          </a:prstGeom>
        </p:spPr>
      </p:pic>
      <p:sp>
        <p:nvSpPr>
          <p:cNvPr id="9" name="Скругленный прямоугольник 8"/>
          <p:cNvSpPr/>
          <p:nvPr/>
        </p:nvSpPr>
        <p:spPr>
          <a:xfrm>
            <a:off x="4402776" y="2265131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8026" y="1146990"/>
            <a:ext cx="1838122" cy="2450829"/>
          </a:xfrm>
          <a:prstGeom prst="rect">
            <a:avLst/>
          </a:prstGeom>
        </p:spPr>
      </p:pic>
      <p:sp>
        <p:nvSpPr>
          <p:cNvPr id="10" name="Скругленный прямоугольник 9"/>
          <p:cNvSpPr/>
          <p:nvPr/>
        </p:nvSpPr>
        <p:spPr>
          <a:xfrm>
            <a:off x="8145056" y="2265131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740" y="1224331"/>
            <a:ext cx="2158887" cy="2158887"/>
          </a:xfrm>
          <a:prstGeom prst="rect">
            <a:avLst/>
          </a:prstGeom>
        </p:spPr>
      </p:pic>
      <p:sp>
        <p:nvSpPr>
          <p:cNvPr id="11" name="Скругленный прямоугольник 10"/>
          <p:cNvSpPr/>
          <p:nvPr/>
        </p:nvSpPr>
        <p:spPr>
          <a:xfrm>
            <a:off x="839245" y="4561566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752" y="3877408"/>
            <a:ext cx="1224331" cy="1224331"/>
          </a:xfrm>
          <a:prstGeom prst="rect">
            <a:avLst/>
          </a:prstGeom>
        </p:spPr>
      </p:pic>
      <p:sp>
        <p:nvSpPr>
          <p:cNvPr id="12" name="Скругленный прямоугольник 11"/>
          <p:cNvSpPr/>
          <p:nvPr/>
        </p:nvSpPr>
        <p:spPr>
          <a:xfrm>
            <a:off x="4384349" y="4561459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7918" y="4009329"/>
            <a:ext cx="1424565" cy="1297491"/>
          </a:xfrm>
          <a:prstGeom prst="rect">
            <a:avLst/>
          </a:prstGeom>
        </p:spPr>
      </p:pic>
      <p:sp>
        <p:nvSpPr>
          <p:cNvPr id="14" name="Скругленный прямоугольник 13"/>
          <p:cNvSpPr/>
          <p:nvPr/>
        </p:nvSpPr>
        <p:spPr>
          <a:xfrm>
            <a:off x="8145056" y="4585141"/>
            <a:ext cx="2567353" cy="1522163"/>
          </a:xfrm>
          <a:prstGeom prst="roundRect">
            <a:avLst/>
          </a:prstGeom>
          <a:solidFill>
            <a:srgbClr val="202020"/>
          </a:solidFill>
          <a:ln w="38100">
            <a:solidFill>
              <a:srgbClr val="5DD6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744" y="3837532"/>
            <a:ext cx="1400487" cy="140048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55587" y="2537470"/>
            <a:ext cx="202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  <a:latin typeface="Montserrat ExtraBold" pitchFamily="2" charset="-52"/>
              </a:rPr>
              <a:t>Ускорение обработки заявок</a:t>
            </a:r>
            <a:endParaRPr lang="ru-RU" dirty="0">
              <a:solidFill>
                <a:schemeClr val="bg1"/>
              </a:solidFill>
              <a:latin typeface="Montserrat ExtraBold" pitchFamily="2" charset="-5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03843" y="2537470"/>
            <a:ext cx="202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Упрощение работы мастеров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257298" y="2537470"/>
            <a:ext cx="202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Повышение прозрачности ремонта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5587" y="4823035"/>
            <a:ext cx="20256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Безопасность и контроль доступа</a:t>
            </a:r>
          </a:p>
        </p:txBody>
      </p:sp>
      <p:sp>
        <p:nvSpPr>
          <p:cNvPr id="20" name="Прямоугольник 19"/>
          <p:cNvSpPr/>
          <p:nvPr/>
        </p:nvSpPr>
        <p:spPr>
          <a:xfrm>
            <a:off x="4527832" y="4845155"/>
            <a:ext cx="23821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Интуитивно понятный </a:t>
            </a:r>
            <a:r>
              <a:rPr lang="en-US" dirty="0" smtClean="0">
                <a:solidFill>
                  <a:schemeClr val="bg1"/>
                </a:solidFill>
                <a:latin typeface="Montserrat ExtraBold" pitchFamily="2" charset="-52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Montserrat ExtraBold" pitchFamily="2" charset="-52"/>
              </a:rPr>
            </a:br>
            <a:r>
              <a:rPr lang="ru-RU" dirty="0" smtClean="0">
                <a:solidFill>
                  <a:schemeClr val="bg1"/>
                </a:solidFill>
                <a:latin typeface="Montserrat ExtraBold" pitchFamily="2" charset="-52"/>
              </a:rPr>
              <a:t>веб-интерфейс</a:t>
            </a:r>
            <a:endParaRPr lang="ru-RU" dirty="0">
              <a:solidFill>
                <a:schemeClr val="bg1"/>
              </a:solidFill>
              <a:latin typeface="Montserrat ExtraBold" pitchFamily="2" charset="-5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317645" y="4845155"/>
            <a:ext cx="2138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Montserrat ExtraBold" pitchFamily="2" charset="-52"/>
              </a:rPr>
              <a:t>Хранение данных и отчётность</a:t>
            </a:r>
          </a:p>
        </p:txBody>
      </p:sp>
      <p:sp>
        <p:nvSpPr>
          <p:cNvPr id="22" name="Овал 21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8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45685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4453"/>
          <a:stretch/>
        </p:blipFill>
        <p:spPr>
          <a:xfrm>
            <a:off x="0" y="0"/>
            <a:ext cx="13954126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C27295-DFA2-4AC0-AF7D-AF530C7D4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425" y="0"/>
            <a:ext cx="5391150" cy="1325563"/>
          </a:xfrm>
        </p:spPr>
        <p:txBody>
          <a:bodyPr/>
          <a:lstStyle/>
          <a:p>
            <a:r>
              <a:rPr lang="ru-RU" dirty="0">
                <a:solidFill>
                  <a:srgbClr val="5DD62C"/>
                </a:solidFill>
                <a:latin typeface="Druk Wide Cyr" pitchFamily="2" charset="-52"/>
              </a:rPr>
              <a:t>Заключение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557" y="621396"/>
            <a:ext cx="4877481" cy="487748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2047939" y="5473942"/>
            <a:ext cx="83744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Montserrat Black" pitchFamily="2" charset="-52"/>
              </a:rPr>
              <a:t>П</a:t>
            </a:r>
            <a:r>
              <a:rPr lang="ru-RU" sz="3600" dirty="0" smtClean="0">
                <a:solidFill>
                  <a:schemeClr val="bg1"/>
                </a:solidFill>
                <a:latin typeface="Montserrat Black" pitchFamily="2" charset="-52"/>
              </a:rPr>
              <a:t>оставленная цель достигнута</a:t>
            </a:r>
            <a:endParaRPr lang="ru-RU" sz="3600" dirty="0">
              <a:solidFill>
                <a:schemeClr val="bg1"/>
              </a:solidFill>
              <a:latin typeface="Montserrat Black" pitchFamily="2" charset="-52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367796" y="216027"/>
            <a:ext cx="661579" cy="616068"/>
          </a:xfrm>
          <a:prstGeom prst="ellipse">
            <a:avLst/>
          </a:prstGeom>
          <a:solidFill>
            <a:srgbClr val="5DD62C"/>
          </a:solidFill>
          <a:ln w="57150">
            <a:solidFill>
              <a:srgbClr val="F8F8F8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tserrat ExtraBold" pitchFamily="2" charset="-52"/>
              </a:rPr>
              <a:t>9</a:t>
            </a:r>
            <a:endParaRPr lang="ru-RU" dirty="0">
              <a:latin typeface="Montserrat ExtraBold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74014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152</Words>
  <Application>Microsoft Office PowerPoint</Application>
  <PresentationFormat>Широкоэкранный</PresentationFormat>
  <Paragraphs>74</Paragraphs>
  <Slides>9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9" baseType="lpstr">
      <vt:lpstr>Montserrat</vt:lpstr>
      <vt:lpstr>Montserrat Black</vt:lpstr>
      <vt:lpstr>Druk Wide Cyr</vt:lpstr>
      <vt:lpstr>Arial</vt:lpstr>
      <vt:lpstr>Montserrat ExtraBold</vt:lpstr>
      <vt:lpstr>Montserrat Light</vt:lpstr>
      <vt:lpstr>Calibri Light</vt:lpstr>
      <vt:lpstr>Calibri</vt:lpstr>
      <vt:lpstr>Inter</vt:lpstr>
      <vt:lpstr>Тема Office</vt:lpstr>
      <vt:lpstr>Разработка подсистемы «СмартФикс. Учет заявок на ремонт»</vt:lpstr>
      <vt:lpstr>Презентация PowerPoint</vt:lpstr>
      <vt:lpstr>Целевая аудитория</vt:lpstr>
      <vt:lpstr>Цель</vt:lpstr>
      <vt:lpstr>Задачи</vt:lpstr>
      <vt:lpstr>Средства разработки</vt:lpstr>
      <vt:lpstr>Архитектура системы </vt:lpstr>
      <vt:lpstr>Преимущества проекта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ultrashitband@gmail.com</dc:creator>
  <cp:lastModifiedBy>E66</cp:lastModifiedBy>
  <cp:revision>70</cp:revision>
  <dcterms:created xsi:type="dcterms:W3CDTF">2025-11-25T17:24:45Z</dcterms:created>
  <dcterms:modified xsi:type="dcterms:W3CDTF">2025-12-07T17:31:16Z</dcterms:modified>
</cp:coreProperties>
</file>

<file path=docProps/thumbnail.jpeg>
</file>